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53" r:id="rId1"/>
  </p:sldMasterIdLst>
  <p:notesMasterIdLst>
    <p:notesMasterId r:id="rId16"/>
  </p:notesMasterIdLst>
  <p:handoutMasterIdLst>
    <p:handoutMasterId r:id="rId17"/>
  </p:handoutMasterIdLst>
  <p:sldIdLst>
    <p:sldId id="329" r:id="rId2"/>
    <p:sldId id="347" r:id="rId3"/>
    <p:sldId id="345" r:id="rId4"/>
    <p:sldId id="337" r:id="rId5"/>
    <p:sldId id="327" r:id="rId6"/>
    <p:sldId id="344" r:id="rId7"/>
    <p:sldId id="343" r:id="rId8"/>
    <p:sldId id="342" r:id="rId9"/>
    <p:sldId id="339" r:id="rId10"/>
    <p:sldId id="335" r:id="rId11"/>
    <p:sldId id="334" r:id="rId12"/>
    <p:sldId id="336" r:id="rId13"/>
    <p:sldId id="346" r:id="rId14"/>
    <p:sldId id="326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54" autoAdjust="0"/>
    <p:restoredTop sz="94660" autoAdjust="0"/>
  </p:normalViewPr>
  <p:slideViewPr>
    <p:cSldViewPr>
      <p:cViewPr varScale="1">
        <p:scale>
          <a:sx n="73" d="100"/>
          <a:sy n="73" d="100"/>
        </p:scale>
        <p:origin x="-45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0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10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49D8382-74C5-41E2-82F4-F3E9BF6A4F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B54547A-050C-4B77-915F-668A6DFCAD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«Двенадцать» - эпическая поэма</a:t>
            </a:r>
            <a:r>
              <a:rPr lang="ru-RU" u="sng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как будто составленная из отдельных зарисовок, картинок с натуры, быстро сменяющих одна другую. Динамичность и хаотичность сюжета, выразительность эпизодов, из которых складывается поэма, передают неразбериху, которая царила и на улицах, и в умах. </a:t>
            </a:r>
          </a:p>
          <a:p>
            <a:pPr eaLnBrk="1" hangingPunct="1"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         Л. Горелов: «Поэма Блока состоит из массы мелких деталей-за­рисовок, картин быта, реплик, разговоров, частушек, угроз, восклицаний, жалоб. Но все они слиты воедино, прочно спаяны единым ритмом, тем мощным  и грозным смысловым  подтекстом, который и есть главное в «Двенадцати».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>
                <a:latin typeface="Arial" charset="0"/>
              </a:rPr>
              <a:t>Композиция, отражающая стихию революции, определяет стилевое разнообразие поэмы. «Слушайте музыку революции», - призывал Блок. </a:t>
            </a:r>
          </a:p>
          <a:p>
            <a:pPr eaLnBrk="1" hangingPunct="1"/>
            <a:r>
              <a:rPr lang="ru-RU" smtClean="0">
                <a:latin typeface="Arial" charset="0"/>
              </a:rPr>
              <a:t>В поэме и звучит эта музыка. </a:t>
            </a:r>
          </a:p>
          <a:p>
            <a:pPr eaLnBrk="1" hangingPunct="1"/>
            <a:r>
              <a:rPr lang="ru-RU" smtClean="0">
                <a:latin typeface="Arial" charset="0"/>
              </a:rPr>
              <a:t>	 </a:t>
            </a:r>
          </a:p>
          <a:p>
            <a:pPr eaLnBrk="1" hangingPunct="1"/>
            <a:r>
              <a:rPr lang="ru-RU" smtClean="0">
                <a:latin typeface="Arial" charset="0"/>
              </a:rPr>
              <a:t>               Прежде всего, «музыка» у Блока - метафора, выражение «духа»,  звучание стихии жизни. Музыка эта отражена в ритмическом, лексическом, жанровом разнообразии поэмы. Традиционные ямб и хорей сочетаются с раз­ностопными размерами, иногда с нерифмованным стихом.</a:t>
            </a:r>
            <a:r>
              <a:rPr lang="ru-RU" smtClean="0"/>
              <a:t>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5366262-F8D8-4E3C-9760-DC612DBC674B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561F1BA-F4B4-40A4-9C32-3F08ED75D2B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F45A21C-8EC0-48AD-A4C6-85F0DCE414EE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172DDBA-176E-4169-A42C-3AFB9295A81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266964A-EBFB-499E-A15F-CCBBF18D3BDB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FB276CD-472A-4760-9A9A-70E683801D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4A39452-B1E1-42CD-839B-91204D46FDFD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669074-64EF-42B5-A7D2-8B630907430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BDAF23F-6F7B-4708-B827-6656C0EB3D63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0348A09-19E2-4A0E-9E32-8586066D748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B691A66-A9C5-4D23-8480-1E36771E25F0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DE3BBCD-9873-448B-8962-3CC36FC800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A9E27A3-BDBC-41F4-ACBD-E8AAF1C6D816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E75489E-FC4A-4CEA-A8A8-341CF6FFF01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E0292E1-CF9E-4A5A-BA34-44FD877ECF74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10F96AB-73BE-48D5-8BE6-93BEC25C32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pPr>
              <a:defRPr/>
            </a:pPr>
            <a:fld id="{817D3004-7E96-4564-AE3C-B6DD7EF48D91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pPr>
              <a:defRPr/>
            </a:pPr>
            <a:fld id="{A4D24246-BBB1-49F2-8BA5-B90E7FA3AD0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78DFAC8-E464-4E81-86BE-85D749832AA4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0CEF518-842D-499B-BD2E-1C2B3EF95E0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5A3DFDC-9091-48E7-8A01-2C4245220AAF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7D0C1AC-7D66-417F-9CA3-85D34CC0C1F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56BA0-E3D1-4BFA-BDB5-DDDB4F6258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E73B95-5A4C-46F5-9A10-D058F5F032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AE338552-1DB6-44D5-A9D2-EA2A5AC9FAF8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E4F3E200-9028-476C-92E3-612578FB526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54" r:id="rId1"/>
    <p:sldLayoutId id="2147484055" r:id="rId2"/>
    <p:sldLayoutId id="2147484056" r:id="rId3"/>
    <p:sldLayoutId id="2147484057" r:id="rId4"/>
    <p:sldLayoutId id="2147484058" r:id="rId5"/>
    <p:sldLayoutId id="2147484059" r:id="rId6"/>
    <p:sldLayoutId id="2147484060" r:id="rId7"/>
    <p:sldLayoutId id="2147484061" r:id="rId8"/>
    <p:sldLayoutId id="2147484062" r:id="rId9"/>
    <p:sldLayoutId id="2147484063" r:id="rId10"/>
    <p:sldLayoutId id="2147484064" r:id="rId11"/>
    <p:sldLayoutId id="2147484065" r:id="rId12"/>
    <p:sldLayoutId id="2147484066" r:id="rId13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lindex.net.ua/images/news_site/75_dom_3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9" name="Picture 5" descr="28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7" y="571480"/>
            <a:ext cx="3857651" cy="5832475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00562" y="571480"/>
            <a:ext cx="4414838" cy="5435620"/>
          </a:xfrm>
        </p:spPr>
        <p:txBody>
          <a:bodyPr/>
          <a:lstStyle/>
          <a:p>
            <a:pPr algn="ctr">
              <a:buNone/>
            </a:pPr>
            <a:r>
              <a:rPr lang="ru-RU" sz="44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Александр Александрович</a:t>
            </a:r>
          </a:p>
          <a:p>
            <a:pPr algn="ctr">
              <a:buNone/>
            </a:pPr>
            <a:r>
              <a:rPr lang="ru-RU" sz="44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Блок</a:t>
            </a:r>
            <a:endParaRPr lang="en-US" sz="4400" dirty="0" smtClean="0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4400" dirty="0" smtClean="0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44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1880-1921</a:t>
            </a:r>
            <a:endParaRPr lang="ru-RU" sz="4400" dirty="0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642910" y="714356"/>
            <a:ext cx="4000528" cy="5500726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857232"/>
            <a:ext cx="7772400" cy="549832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>
              <a:buNone/>
            </a:pPr>
            <a:r>
              <a:rPr lang="ru-RU" sz="48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Поэма «Двенадцать». </a:t>
            </a:r>
          </a:p>
          <a:p>
            <a:pPr algn="ctr">
              <a:buNone/>
            </a:pPr>
            <a:endParaRPr lang="ru-RU" sz="4800" dirty="0" smtClean="0">
              <a:solidFill>
                <a:srgbClr val="FFFF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8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Противоречивость осмысления революции.</a:t>
            </a:r>
          </a:p>
          <a:p>
            <a:pPr algn="ctr">
              <a:buNone/>
            </a:pPr>
            <a:endParaRPr lang="ru-RU" sz="4800" dirty="0">
              <a:solidFill>
                <a:srgbClr val="FFFF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845366"/>
          </a:xfrm>
        </p:spPr>
        <p:txBody>
          <a:bodyPr/>
          <a:lstStyle/>
          <a:p>
            <a:r>
              <a:rPr lang="ru-RU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Страшно, сладко, надо</a:t>
            </a:r>
            <a:br>
              <a:rPr lang="ru-RU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Мне -бросаться в многопенный вал…                                   А.А.Блок </a:t>
            </a:r>
            <a:r>
              <a:rPr lang="ru-RU" dirty="0" smtClean="0">
                <a:solidFill>
                  <a:srgbClr val="FFFF99"/>
                </a:solidFill>
              </a:rPr>
              <a:t>                  </a:t>
            </a:r>
            <a:r>
              <a:rPr lang="ru-RU" dirty="0" smtClean="0"/>
              <a:t>А.А.Блок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914400" y="5072074"/>
            <a:ext cx="7772400" cy="128348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screen">
            <a:lum bright="10000" contrast="10000"/>
          </a:blip>
          <a:srcRect/>
          <a:stretch>
            <a:fillRect/>
          </a:stretch>
        </p:blipFill>
        <p:spPr>
          <a:xfrm>
            <a:off x="285720" y="2428868"/>
            <a:ext cx="8643966" cy="42148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241687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 rot="10800000" flipV="1">
            <a:off x="1214414" y="403347"/>
            <a:ext cx="74295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40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9 января 1918 года – статья «Интеллигенция и революция»</a:t>
            </a:r>
          </a:p>
          <a:p>
            <a:pPr>
              <a:buNone/>
            </a:pPr>
            <a:r>
              <a:rPr lang="ru-RU" sz="40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29 января 1918 года – поэма «Двенадцать»</a:t>
            </a:r>
          </a:p>
        </p:txBody>
      </p:sp>
      <p:pic>
        <p:nvPicPr>
          <p:cNvPr id="4" name="Рисунок 5" descr="загруженное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928934"/>
            <a:ext cx="611981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Поэма «Двенадцать»</a:t>
            </a:r>
            <a:endParaRPr lang="ru-RU" b="1" dirty="0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7061b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>
          <a:xfrm>
            <a:off x="500033" y="1214422"/>
            <a:ext cx="3834199" cy="50720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Picture 4" descr="Картинка 6 из 1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5072066" y="1571612"/>
            <a:ext cx="3243260" cy="45703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3845630"/>
          </a:xfrm>
        </p:spPr>
        <p:txBody>
          <a:bodyPr/>
          <a:lstStyle/>
          <a:p>
            <a:r>
              <a:rPr lang="ru-RU" sz="36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Стоит над миром столб </a:t>
            </a:r>
            <a:r>
              <a:rPr lang="ru-RU" sz="36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огня,</a:t>
            </a:r>
            <a:r>
              <a:rPr lang="ru-RU" sz="36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И в каждом сердце, в мысли каждой —</a:t>
            </a:r>
            <a:br>
              <a:rPr lang="ru-RU" sz="36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Свой произвол и свой закон…  </a:t>
            </a:r>
            <a:br>
              <a:rPr lang="ru-RU" sz="36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Не ведаем: над нашим </a:t>
            </a:r>
            <a:r>
              <a:rPr lang="ru-RU" sz="36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станом, </a:t>
            </a:r>
            <a:r>
              <a:rPr lang="ru-RU" sz="36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Как встарь, повита даль туманом,</a:t>
            </a:r>
            <a:br>
              <a:rPr lang="ru-RU" sz="36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И пахнет гарью. Там — Пожар.</a:t>
            </a:r>
            <a:br>
              <a:rPr lang="ru-RU" sz="36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А. А. Блок.</a:t>
            </a:r>
            <a:endParaRPr lang="ru-RU" sz="3600" dirty="0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http://t3.gstatic.com/images?q=tbn:ANd9GcR86znNfgdDGFyJK6AowD4aQEAmdski6DNJg_ei8Fwc9oL98T5zcA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500034" y="4071942"/>
            <a:ext cx="4643470" cy="2714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500042"/>
            <a:ext cx="7667625" cy="4500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 flipV="1">
            <a:off x="2286000" y="5044826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1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3982998"/>
            <a:ext cx="7358114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ru-RU" dirty="0" smtClean="0"/>
          </a:p>
          <a:p>
            <a:pPr>
              <a:spcBef>
                <a:spcPct val="50000"/>
              </a:spcBef>
            </a:pPr>
            <a:endParaRPr lang="ru-RU" dirty="0" smtClean="0"/>
          </a:p>
          <a:p>
            <a:pPr>
              <a:spcBef>
                <a:spcPct val="50000"/>
              </a:spcBef>
            </a:pPr>
            <a:endParaRPr lang="ru-RU" dirty="0" smtClean="0"/>
          </a:p>
          <a:p>
            <a:pPr>
              <a:spcBef>
                <a:spcPct val="50000"/>
              </a:spcBef>
            </a:pPr>
            <a:r>
              <a:rPr lang="ru-RU" sz="2800" dirty="0" smtClean="0">
                <a:solidFill>
                  <a:srgbClr val="FFFF66"/>
                </a:solidFill>
              </a:rPr>
              <a:t>Красногвардейский патруль в Петербурге: «…ко всему готовы, ничего не жаль…» </a:t>
            </a:r>
            <a:endParaRPr lang="ru-RU" sz="2800" dirty="0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Содержимое 6" descr="68114857422187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9512" y="620688"/>
            <a:ext cx="4035298" cy="5184576"/>
          </a:xfrm>
        </p:spPr>
      </p:pic>
      <p:sp>
        <p:nvSpPr>
          <p:cNvPr id="20890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214810" y="620688"/>
            <a:ext cx="4533654" cy="62373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300" dirty="0" smtClean="0">
                <a:solidFill>
                  <a:srgbClr val="FFFF99"/>
                </a:solidFill>
                <a:latin typeface="Times New Roman" pitchFamily="18" charset="0"/>
              </a:rPr>
              <a:t>«Двенадцать» - </a:t>
            </a:r>
            <a:r>
              <a:rPr lang="ru-RU" sz="2300" b="1" i="1" dirty="0" smtClean="0">
                <a:solidFill>
                  <a:srgbClr val="FFFF99"/>
                </a:solidFill>
                <a:latin typeface="Times New Roman" pitchFamily="18" charset="0"/>
              </a:rPr>
              <a:t>эпическая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300" b="1" i="1" dirty="0" smtClean="0">
                <a:solidFill>
                  <a:srgbClr val="FFFF99"/>
                </a:solidFill>
                <a:latin typeface="Times New Roman" pitchFamily="18" charset="0"/>
              </a:rPr>
              <a:t>поэма</a:t>
            </a:r>
            <a:r>
              <a:rPr lang="ru-RU" sz="2300" dirty="0" smtClean="0">
                <a:solidFill>
                  <a:srgbClr val="FFFF99"/>
                </a:solidFill>
                <a:latin typeface="Times New Roman" pitchFamily="18" charset="0"/>
              </a:rPr>
              <a:t>, как будто составленная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300" dirty="0" smtClean="0">
                <a:solidFill>
                  <a:srgbClr val="FFFF99"/>
                </a:solidFill>
                <a:latin typeface="Times New Roman" pitchFamily="18" charset="0"/>
              </a:rPr>
              <a:t>из отдельных зарисовок,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300" dirty="0" smtClean="0">
                <a:solidFill>
                  <a:srgbClr val="FFFF99"/>
                </a:solidFill>
                <a:latin typeface="Times New Roman" pitchFamily="18" charset="0"/>
              </a:rPr>
              <a:t>картинок с натуры, быстро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300" dirty="0" smtClean="0">
                <a:solidFill>
                  <a:srgbClr val="FFFF99"/>
                </a:solidFill>
                <a:latin typeface="Times New Roman" pitchFamily="18" charset="0"/>
              </a:rPr>
              <a:t>сменяющих одна другую.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300" dirty="0" smtClean="0">
                <a:solidFill>
                  <a:srgbClr val="FFFF99"/>
                </a:solidFill>
                <a:latin typeface="Times New Roman" pitchFamily="18" charset="0"/>
              </a:rPr>
              <a:t>Динамичность и хаотичность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300" dirty="0" smtClean="0">
                <a:solidFill>
                  <a:srgbClr val="FFFF99"/>
                </a:solidFill>
                <a:latin typeface="Times New Roman" pitchFamily="18" charset="0"/>
              </a:rPr>
              <a:t>сюжета, выразительность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300" dirty="0" smtClean="0">
                <a:solidFill>
                  <a:srgbClr val="FFFF99"/>
                </a:solidFill>
                <a:latin typeface="Times New Roman" pitchFamily="18" charset="0"/>
              </a:rPr>
              <a:t>эпизодов, из которых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300" dirty="0" smtClean="0">
                <a:solidFill>
                  <a:srgbClr val="FFFF99"/>
                </a:solidFill>
                <a:latin typeface="Times New Roman" pitchFamily="18" charset="0"/>
              </a:rPr>
              <a:t>складывается поэма, передают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300" dirty="0" smtClean="0">
                <a:solidFill>
                  <a:srgbClr val="FFFF99"/>
                </a:solidFill>
                <a:latin typeface="Times New Roman" pitchFamily="18" charset="0"/>
              </a:rPr>
              <a:t>неразбериху, которая царила и на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300" dirty="0" smtClean="0">
                <a:solidFill>
                  <a:srgbClr val="FFFF99"/>
                </a:solidFill>
                <a:latin typeface="Times New Roman" pitchFamily="18" charset="0"/>
              </a:rPr>
              <a:t>улицах, и в умах.</a:t>
            </a:r>
          </a:p>
          <a:p>
            <a:pPr eaLnBrk="1" hangingPunct="1">
              <a:defRPr/>
            </a:pPr>
            <a:endParaRPr lang="ru-RU" sz="20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7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549275"/>
            <a:ext cx="7885113" cy="578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7"/>
          <p:cNvSpPr txBox="1">
            <a:spLocks noChangeArrowheads="1"/>
          </p:cNvSpPr>
          <p:nvPr/>
        </p:nvSpPr>
        <p:spPr bwMode="auto">
          <a:xfrm>
            <a:off x="0" y="549275"/>
            <a:ext cx="27717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1484784"/>
            <a:ext cx="4104457" cy="460851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rgbClr val="FFFF99"/>
                </a:solidFill>
                <a:latin typeface="Bookman Old Style" pitchFamily="18" charset="0"/>
              </a:rPr>
              <a:t>  </a:t>
            </a:r>
            <a:r>
              <a:rPr lang="ru-RU" sz="3200" dirty="0" smtClean="0">
                <a:solidFill>
                  <a:srgbClr val="FFFF99"/>
                </a:solidFill>
                <a:latin typeface="Times New Roman" pitchFamily="18" charset="0"/>
              </a:rPr>
              <a:t>«</a:t>
            </a:r>
            <a:r>
              <a:rPr lang="ru-RU" sz="3200" b="1" i="1" dirty="0" smtClean="0">
                <a:solidFill>
                  <a:srgbClr val="FFFF99"/>
                </a:solidFill>
                <a:latin typeface="Times New Roman" pitchFamily="18" charset="0"/>
              </a:rPr>
              <a:t>Слушайте музыку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3200" b="1" i="1" dirty="0" smtClean="0">
                <a:solidFill>
                  <a:srgbClr val="FFFF99"/>
                </a:solidFill>
                <a:latin typeface="Times New Roman" pitchFamily="18" charset="0"/>
              </a:rPr>
              <a:t>революции</a:t>
            </a:r>
            <a:r>
              <a:rPr lang="ru-RU" sz="3200" dirty="0" smtClean="0">
                <a:solidFill>
                  <a:srgbClr val="FFFF99"/>
                </a:solidFill>
                <a:latin typeface="Times New Roman" pitchFamily="18" charset="0"/>
              </a:rPr>
              <a:t>», − призывал Блок. В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3200" dirty="0" smtClean="0">
                <a:solidFill>
                  <a:srgbClr val="FFFF99"/>
                </a:solidFill>
                <a:latin typeface="Times New Roman" pitchFamily="18" charset="0"/>
              </a:rPr>
              <a:t>поэме и звучит эта музыка.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3200" dirty="0" smtClean="0">
                <a:solidFill>
                  <a:srgbClr val="FFFF99"/>
                </a:solidFill>
                <a:latin typeface="Times New Roman" pitchFamily="18" charset="0"/>
              </a:rPr>
              <a:t>Прежде всего, «музыка» у Блока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3200" dirty="0" smtClean="0">
                <a:solidFill>
                  <a:srgbClr val="FFFF99"/>
                </a:solidFill>
                <a:latin typeface="Times New Roman" pitchFamily="18" charset="0"/>
              </a:rPr>
              <a:t>– метафора, выражение «духа»,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3200" dirty="0" smtClean="0">
                <a:solidFill>
                  <a:srgbClr val="FFFF99"/>
                </a:solidFill>
                <a:latin typeface="Times New Roman" pitchFamily="18" charset="0"/>
              </a:rPr>
              <a:t>звучание стихии жизни.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</a:rPr>
              <a:t> </a:t>
            </a:r>
          </a:p>
        </p:txBody>
      </p:sp>
      <p:pic>
        <p:nvPicPr>
          <p:cNvPr id="14339" name="Содержимое 6" descr="2883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 rot="1336472">
            <a:off x="4371717" y="835300"/>
            <a:ext cx="4757737" cy="1779588"/>
          </a:xfrm>
        </p:spPr>
      </p:pic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404813"/>
            <a:ext cx="4679950" cy="611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4" descr="Блок 008"/>
          <p:cNvPicPr>
            <a:picLocks noChangeAspect="1" noChangeArrowheads="1"/>
          </p:cNvPicPr>
          <p:nvPr/>
        </p:nvPicPr>
        <p:blipFill>
          <a:blip r:embed="rId2" cstate="print"/>
          <a:srcRect t="1750" r="3021" b="2620"/>
          <a:stretch>
            <a:fillRect/>
          </a:stretch>
        </p:blipFill>
        <p:spPr>
          <a:xfrm>
            <a:off x="1476375" y="1052513"/>
            <a:ext cx="6337300" cy="5184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000108"/>
            <a:ext cx="4038600" cy="5095892"/>
          </a:xfrm>
        </p:spPr>
        <p:txBody>
          <a:bodyPr/>
          <a:lstStyle/>
          <a:p>
            <a:pPr>
              <a:buNone/>
            </a:pPr>
            <a:r>
              <a:rPr lang="ru-RU" sz="32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«Всем телом, всем сердцем, всем сознанием - слушайте Революцию!»          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         А.А.Блок.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Picture 2" descr="E:\Глазина\blo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85728"/>
            <a:ext cx="4071966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4400" dirty="0" smtClean="0">
              <a:solidFill>
                <a:srgbClr val="FFFF66"/>
              </a:solidFill>
            </a:endParaRPr>
          </a:p>
          <a:p>
            <a:pPr>
              <a:buNone/>
            </a:pPr>
            <a:r>
              <a:rPr lang="ru-RU" sz="80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Спасибо за урок</a:t>
            </a:r>
            <a:endParaRPr lang="ru-RU" sz="8000" dirty="0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1104</TotalTime>
  <Words>298</Words>
  <Application>Microsoft Office PowerPoint</Application>
  <PresentationFormat>Экран (4:3)</PresentationFormat>
  <Paragraphs>44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Метро</vt:lpstr>
      <vt:lpstr>Слайд 1</vt:lpstr>
      <vt:lpstr>Слайд 2</vt:lpstr>
      <vt:lpstr>Страшно, сладко, надо Мне -бросаться в многопенный вал…                                   А.А.Блок                   А.А.Блок</vt:lpstr>
      <vt:lpstr>Слайд 4</vt:lpstr>
      <vt:lpstr>Поэма «Двенадцать»</vt:lpstr>
      <vt:lpstr>Стоит над миром столб огня, И в каждом сердце, в мысли каждой — Свой произвол и свой закон…   Не ведаем: над нашим станом,  Как встарь, повита даль туманом, И пахнет гарью. Там — Пожар.                                                       А. А. Блок.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SLIM DRO</dc:creator>
  <cp:lastModifiedBy>Admin</cp:lastModifiedBy>
  <cp:revision>166</cp:revision>
  <dcterms:created xsi:type="dcterms:W3CDTF">2008-12-12T10:38:42Z</dcterms:created>
  <dcterms:modified xsi:type="dcterms:W3CDTF">2017-01-25T04:45:56Z</dcterms:modified>
</cp:coreProperties>
</file>